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1" r:id="rId7"/>
    <p:sldId id="266" r:id="rId8"/>
    <p:sldId id="267" r:id="rId9"/>
    <p:sldId id="262" r:id="rId10"/>
    <p:sldId id="268" r:id="rId11"/>
    <p:sldId id="269" r:id="rId12"/>
    <p:sldId id="263" r:id="rId13"/>
    <p:sldId id="259" r:id="rId14"/>
    <p:sldId id="270" r:id="rId15"/>
    <p:sldId id="260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EC81-2261-4BB0-8075-B9973EE155D2}" type="datetimeFigureOut">
              <a:rPr lang="pt-BR" smtClean="0"/>
              <a:t>13/12/2018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EE70-E02B-4A35-9882-CE1F7150E026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877053"/>
            <a:ext cx="12494029" cy="8408831"/>
          </a:xfrm>
          <a:prstGeom prst="rect">
            <a:avLst/>
          </a:prstGeom>
        </p:spPr>
      </p:pic>
      <p:grpSp>
        <p:nvGrpSpPr>
          <p:cNvPr id="8" name="Grupo 9"/>
          <p:cNvGrpSpPr/>
          <p:nvPr userDrawn="1"/>
        </p:nvGrpSpPr>
        <p:grpSpPr>
          <a:xfrm>
            <a:off x="5699" y="6360698"/>
            <a:ext cx="12423366" cy="465488"/>
            <a:chOff x="-2765" y="6513405"/>
            <a:chExt cx="9130437" cy="354015"/>
          </a:xfrm>
        </p:grpSpPr>
        <p:pic>
          <p:nvPicPr>
            <p:cNvPr id="9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765" y="6513405"/>
              <a:ext cx="902357" cy="354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tângulo 9"/>
            <p:cNvSpPr/>
            <p:nvPr/>
          </p:nvSpPr>
          <p:spPr>
            <a:xfrm>
              <a:off x="899592" y="6515163"/>
              <a:ext cx="8228080" cy="351175"/>
            </a:xfrm>
            <a:prstGeom prst="rect">
              <a:avLst/>
            </a:prstGeom>
            <a:gradFill>
              <a:gsLst>
                <a:gs pos="12000">
                  <a:srgbClr val="0099CC">
                    <a:lumMod val="59000"/>
                  </a:srgbClr>
                </a:gs>
                <a:gs pos="49000">
                  <a:schemeClr val="tx2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930780" y="6518290"/>
              <a:ext cx="2475287" cy="269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pt-BR" sz="1100" b="1" dirty="0" smtClean="0">
                  <a:solidFill>
                    <a:schemeClr val="bg1"/>
                  </a:solidFill>
                </a:rPr>
                <a:t>Ministério da Ciência, Tecnologia, </a:t>
              </a:r>
            </a:p>
            <a:p>
              <a:pPr>
                <a:lnSpc>
                  <a:spcPts val="1000"/>
                </a:lnSpc>
              </a:pPr>
              <a:r>
                <a:rPr lang="pt-BR" sz="1100" b="1" dirty="0" smtClean="0">
                  <a:solidFill>
                    <a:schemeClr val="bg1"/>
                  </a:solidFill>
                </a:rPr>
                <a:t>Inovações e Comunicações</a:t>
              </a:r>
              <a:endParaRPr lang="pt-BR" sz="11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13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EC81-2261-4BB0-8075-B9973EE155D2}" type="datetimeFigureOut">
              <a:rPr lang="pt-BR" smtClean="0"/>
              <a:t>13/12/2018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EE70-E02B-4A35-9882-CE1F7150E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79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EC81-2261-4BB0-8075-B9973EE155D2}" type="datetimeFigureOut">
              <a:rPr lang="pt-BR" smtClean="0"/>
              <a:t>13/12/2018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EE70-E02B-4A35-9882-CE1F7150E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78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EC81-2261-4BB0-8075-B9973EE155D2}" type="datetimeFigureOut">
              <a:rPr lang="pt-BR" smtClean="0"/>
              <a:t>13/12/2018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EE70-E02B-4A35-9882-CE1F7150E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53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EC81-2261-4BB0-8075-B9973EE155D2}" type="datetimeFigureOut">
              <a:rPr lang="pt-BR" smtClean="0"/>
              <a:t>13/12/2018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EE70-E02B-4A35-9882-CE1F7150E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35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EC81-2261-4BB0-8075-B9973EE155D2}" type="datetimeFigureOut">
              <a:rPr lang="pt-BR" smtClean="0"/>
              <a:t>13/12/2018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EE70-E02B-4A35-9882-CE1F7150E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90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EC81-2261-4BB0-8075-B9973EE155D2}" type="datetimeFigureOut">
              <a:rPr lang="pt-BR" smtClean="0"/>
              <a:t>13/12/2018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EE70-E02B-4A35-9882-CE1F7150E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55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EC81-2261-4BB0-8075-B9973EE155D2}" type="datetimeFigureOut">
              <a:rPr lang="pt-BR" smtClean="0"/>
              <a:t>13/12/2018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EE70-E02B-4A35-9882-CE1F7150E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0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EC81-2261-4BB0-8075-B9973EE155D2}" type="datetimeFigureOut">
              <a:rPr lang="pt-BR" smtClean="0"/>
              <a:t>13/12/2018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EE70-E02B-4A35-9882-CE1F7150E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22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EC81-2261-4BB0-8075-B9973EE155D2}" type="datetimeFigureOut">
              <a:rPr lang="pt-BR" smtClean="0"/>
              <a:t>13/12/2018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EE70-E02B-4A35-9882-CE1F7150E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51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1EC81-2261-4BB0-8075-B9973EE155D2}" type="datetimeFigureOut">
              <a:rPr lang="pt-BR" smtClean="0"/>
              <a:t>13/12/2018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1EE70-E02B-4A35-9882-CE1F7150E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401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1EC81-2261-4BB0-8075-B9973EE155D2}" type="datetimeFigureOut">
              <a:rPr lang="pt-BR" smtClean="0"/>
              <a:t>13/12/2018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1EE70-E02B-4A35-9882-CE1F7150E0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96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 de Texto 15"/>
          <p:cNvSpPr txBox="1"/>
          <p:nvPr/>
        </p:nvSpPr>
        <p:spPr>
          <a:xfrm>
            <a:off x="2975957" y="4919131"/>
            <a:ext cx="7335280" cy="12954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3000" b="1" dirty="0" smtClean="0">
                <a:solidFill>
                  <a:srgbClr val="1A495D"/>
                </a:solidFill>
                <a:effectLst/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JORGE MARIO CAMPAGNOLO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3000" b="1" dirty="0" smtClean="0">
                <a:solidFill>
                  <a:srgbClr val="1A495D"/>
                </a:solidFill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DIRETOR - </a:t>
            </a:r>
            <a:r>
              <a:rPr lang="pt-BR" sz="3000" b="1" dirty="0" smtClean="0">
                <a:solidFill>
                  <a:srgbClr val="1A495D"/>
                </a:solidFill>
                <a:effectLst/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DEPAI/SETEC/MCTIC</a:t>
            </a:r>
            <a:endParaRPr lang="pt-BR" sz="3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3000" b="1" dirty="0">
                <a:effectLst/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3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042459" y="-121425"/>
            <a:ext cx="7268778" cy="4284929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r">
              <a:spcAft>
                <a:spcPts val="0"/>
              </a:spcAft>
            </a:pPr>
            <a:r>
              <a:rPr lang="pt-BR" sz="4000" b="1" kern="1200" dirty="0">
                <a:solidFill>
                  <a:srgbClr val="1A495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pt-BR" sz="4000" b="1" kern="1200" dirty="0">
                <a:solidFill>
                  <a:srgbClr val="1A495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pt-BR" sz="4000" b="1" kern="1200" dirty="0">
                <a:solidFill>
                  <a:srgbClr val="1A495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irmala UI" panose="020B0502040204020203" pitchFamily="34" charset="0"/>
                <a:ea typeface="Times New Roman" panose="02020603050405020304" pitchFamily="18" charset="0"/>
              </a:rPr>
              <a:t>PLANO DE AÇÃO PARA A PROMOÇÃO DA INOVAÇÃO TECNOLÓGICA </a:t>
            </a: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pt-BR" sz="4000" b="1" kern="1200" dirty="0">
                <a:solidFill>
                  <a:srgbClr val="276E8B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irmala UI" panose="020B0502040204020203" pitchFamily="34" charset="0"/>
                <a:ea typeface="Times New Roman" panose="02020603050405020304" pitchFamily="18" charset="0"/>
              </a:rPr>
              <a:t>2018 - 2022</a:t>
            </a: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34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320801" y="62088"/>
            <a:ext cx="12192000" cy="1032933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3600" b="1" kern="1200" dirty="0" smtClean="0">
                <a:solidFill>
                  <a:srgbClr val="1A495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irmala UI" panose="020B0502040204020203" pitchFamily="34" charset="0"/>
                <a:ea typeface="Times New Roman" panose="02020603050405020304" pitchFamily="18" charset="0"/>
              </a:rPr>
              <a:t>Taxas de Inovação – PINTEC (2012-2014)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0285" y="1095021"/>
            <a:ext cx="8644519" cy="432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3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982135" y="214491"/>
            <a:ext cx="12192000" cy="1032933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3600" b="1" kern="1200" dirty="0" smtClean="0">
                <a:solidFill>
                  <a:srgbClr val="1A495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irmala UI" panose="020B0502040204020203" pitchFamily="34" charset="0"/>
                <a:ea typeface="Times New Roman" panose="02020603050405020304" pitchFamily="18" charset="0"/>
              </a:rPr>
              <a:t>Empresas Industriais com P&amp;D Contínuo - </a:t>
            </a:r>
            <a:r>
              <a:rPr lang="pt-BR" sz="3600" b="1" kern="1200" dirty="0" err="1" smtClean="0">
                <a:solidFill>
                  <a:srgbClr val="1A495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irmala UI" panose="020B0502040204020203" pitchFamily="34" charset="0"/>
                <a:ea typeface="Times New Roman" panose="02020603050405020304" pitchFamily="18" charset="0"/>
              </a:rPr>
              <a:t>Pintec</a:t>
            </a:r>
            <a:r>
              <a:rPr lang="pt-BR" sz="3600" b="1" kern="1200" dirty="0" smtClean="0">
                <a:solidFill>
                  <a:srgbClr val="1A495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4607" y="1340557"/>
            <a:ext cx="9131529" cy="445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6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" y="228601"/>
            <a:ext cx="12192000" cy="1032933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3600" b="1" kern="1200" dirty="0" smtClean="0">
                <a:solidFill>
                  <a:srgbClr val="1A495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irmala UI" panose="020B0502040204020203" pitchFamily="34" charset="0"/>
                <a:ea typeface="Times New Roman" panose="02020603050405020304" pitchFamily="18" charset="0"/>
              </a:rPr>
              <a:t>DESAFIOS 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aixa de Texto 15"/>
          <p:cNvSpPr txBox="1"/>
          <p:nvPr/>
        </p:nvSpPr>
        <p:spPr>
          <a:xfrm>
            <a:off x="3106907" y="1701801"/>
            <a:ext cx="9426633" cy="153811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3600" b="1" dirty="0" smtClean="0">
                <a:solidFill>
                  <a:srgbClr val="1A495D"/>
                </a:solidFill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Promoção </a:t>
            </a:r>
            <a:r>
              <a:rPr lang="pt-BR" sz="3600" b="1" dirty="0" smtClean="0">
                <a:solidFill>
                  <a:srgbClr val="1A495D"/>
                </a:solidFill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maior cooperação entre ICT e empresas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600" b="1" dirty="0">
                <a:effectLst/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8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625753" y="25399"/>
            <a:ext cx="12192000" cy="1032933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3600" b="1" kern="1200" dirty="0" smtClean="0">
                <a:solidFill>
                  <a:srgbClr val="1A495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irmala UI" panose="020B0502040204020203" pitchFamily="34" charset="0"/>
                <a:ea typeface="Times New Roman" panose="02020603050405020304" pitchFamily="18" charset="0"/>
              </a:rPr>
              <a:t>Cooperação ICT e Empresas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aixa de Texto 15"/>
          <p:cNvSpPr txBox="1"/>
          <p:nvPr/>
        </p:nvSpPr>
        <p:spPr>
          <a:xfrm>
            <a:off x="3127330" y="1058332"/>
            <a:ext cx="9188847" cy="469899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b="1" dirty="0" smtClean="0">
                <a:solidFill>
                  <a:srgbClr val="1A495D"/>
                </a:solidFill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Segundo a PINTEC, entre 2011 e 2014 o percentual de empresas inovadoras que realizam atividades de cooperação caiu de</a:t>
            </a:r>
          </a:p>
          <a:p>
            <a:pPr algn="just"/>
            <a:r>
              <a:rPr lang="pt-BR" sz="3600" b="1" dirty="0" smtClean="0">
                <a:solidFill>
                  <a:srgbClr val="1A495D"/>
                </a:solidFill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15,9% para 14,3%.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600" b="1" dirty="0" smtClean="0">
                <a:solidFill>
                  <a:srgbClr val="1A495D"/>
                </a:solidFill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Apenas 3,5% das indústrias brasileiras atribui importância média ou alta para as relações e cooperações com universidades e institutos de pesquisa.</a:t>
            </a:r>
            <a:endParaRPr lang="pt-BR" sz="3600" b="1" dirty="0" smtClean="0">
              <a:solidFill>
                <a:srgbClr val="1A495D"/>
              </a:solidFill>
              <a:latin typeface="Nirmala UI Semilight" panose="020B04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600" b="1" dirty="0">
                <a:effectLst/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1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" y="228601"/>
            <a:ext cx="12192000" cy="1032933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3600" b="1" kern="1200" dirty="0" smtClean="0">
                <a:solidFill>
                  <a:srgbClr val="1A495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irmala UI" panose="020B0502040204020203" pitchFamily="34" charset="0"/>
                <a:ea typeface="Times New Roman" panose="02020603050405020304" pitchFamily="18" charset="0"/>
              </a:rPr>
              <a:t>LINHAS DE AÇÃO 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aixa de Texto 15"/>
          <p:cNvSpPr txBox="1"/>
          <p:nvPr/>
        </p:nvSpPr>
        <p:spPr>
          <a:xfrm>
            <a:off x="2269375" y="1261534"/>
            <a:ext cx="9810556" cy="383540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3600" b="1" dirty="0" smtClean="0">
                <a:solidFill>
                  <a:srgbClr val="1A495D"/>
                </a:solidFill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Marco legal da ciência, tecnologia e inovação</a:t>
            </a:r>
          </a:p>
          <a:p>
            <a:pPr marL="742950" indent="-742950">
              <a:buFont typeface="+mj-lt"/>
              <a:buAutoNum type="arabicPeriod"/>
            </a:pPr>
            <a:r>
              <a:rPr lang="pt-BR" sz="3600" b="1" dirty="0" smtClean="0">
                <a:solidFill>
                  <a:srgbClr val="1A495D"/>
                </a:solidFill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Apoio aos ambientes de inovação e ao empreendedorismo</a:t>
            </a:r>
          </a:p>
          <a:p>
            <a:pPr marL="742950" indent="-742950">
              <a:buFont typeface="+mj-lt"/>
              <a:buAutoNum type="arabicPeriod"/>
            </a:pPr>
            <a:r>
              <a:rPr lang="pt-BR" sz="3600" b="1" dirty="0" smtClean="0">
                <a:solidFill>
                  <a:srgbClr val="1A495D"/>
                </a:solidFill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Incentivos ao desenvolvimento tecnológico e à inovação</a:t>
            </a:r>
          </a:p>
          <a:p>
            <a:pPr marL="742950" indent="-742950">
              <a:buFont typeface="+mj-lt"/>
              <a:buAutoNum type="arabicPeriod"/>
            </a:pPr>
            <a:r>
              <a:rPr lang="pt-BR" sz="3600" b="1" dirty="0" smtClean="0">
                <a:solidFill>
                  <a:srgbClr val="1A495D"/>
                </a:solidFill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Apoio aos serviços tecnológicos e à gestão da inovação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600" b="1" dirty="0" smtClean="0">
              <a:solidFill>
                <a:srgbClr val="1A495D"/>
              </a:solidFill>
              <a:latin typeface="Nirmala UI Semilight" panose="020B04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600" b="1" dirty="0">
                <a:effectLst/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47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41966" y="2716261"/>
            <a:ext cx="59057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dirty="0" smtClean="0">
                <a:latin typeface="Brush Script MT" panose="03060802040406070304" pitchFamily="66" charset="0"/>
              </a:rPr>
              <a:t>Jorge Mario </a:t>
            </a:r>
            <a:r>
              <a:rPr lang="pt-BR" sz="5400" dirty="0" err="1" smtClean="0">
                <a:latin typeface="Brush Script MT" panose="03060802040406070304" pitchFamily="66" charset="0"/>
              </a:rPr>
              <a:t>Campagnolo</a:t>
            </a:r>
            <a:endParaRPr lang="pt-BR" sz="5400" dirty="0">
              <a:latin typeface="Brush Script MT" panose="03060802040406070304" pitchFamily="66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46169" y="1683328"/>
            <a:ext cx="9166168" cy="1032933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3600" b="1" kern="1200" dirty="0" smtClean="0">
                <a:solidFill>
                  <a:srgbClr val="1A495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irmala UI" panose="020B0502040204020203" pitchFamily="34" charset="0"/>
                <a:ea typeface="Times New Roman" panose="02020603050405020304" pitchFamily="18" charset="0"/>
              </a:rPr>
              <a:t>OBRIGADO! 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241966" y="3639591"/>
            <a:ext cx="8811490" cy="2761209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>
              <a:spcAft>
                <a:spcPts val="0"/>
              </a:spcAft>
            </a:pPr>
            <a:r>
              <a:rPr lang="pt-BR" sz="2800" b="1" dirty="0" smtClean="0">
                <a:solidFill>
                  <a:srgbClr val="1A495D"/>
                </a:solidFill>
                <a:latin typeface="+mj-lt"/>
                <a:ea typeface="Times New Roman" panose="02020603050405020304" pitchFamily="18" charset="0"/>
              </a:rPr>
              <a:t>Diretor</a:t>
            </a:r>
          </a:p>
          <a:p>
            <a:pPr>
              <a:spcAft>
                <a:spcPts val="0"/>
              </a:spcAft>
            </a:pPr>
            <a:r>
              <a:rPr lang="pt-BR" sz="2400" dirty="0" smtClean="0">
                <a:solidFill>
                  <a:srgbClr val="1A495D"/>
                </a:solidFill>
                <a:latin typeface="+mj-lt"/>
                <a:ea typeface="Times New Roman" panose="02020603050405020304" pitchFamily="18" charset="0"/>
              </a:rPr>
              <a:t>Departamento de Políticas e Programas de Apoio à Inovação - DEPAI</a:t>
            </a:r>
          </a:p>
          <a:p>
            <a:pPr>
              <a:spcAft>
                <a:spcPts val="0"/>
              </a:spcAft>
            </a:pPr>
            <a:r>
              <a:rPr lang="pt-BR" sz="2400" dirty="0" smtClean="0">
                <a:solidFill>
                  <a:srgbClr val="1A495D"/>
                </a:solidFill>
                <a:latin typeface="+mj-lt"/>
                <a:ea typeface="Times New Roman" panose="02020603050405020304" pitchFamily="18" charset="0"/>
              </a:rPr>
              <a:t>Secretaria de Desenvolvimento Tecnológico e Inovação - SETEC</a:t>
            </a:r>
          </a:p>
          <a:p>
            <a:pPr>
              <a:spcAft>
                <a:spcPts val="0"/>
              </a:spcAft>
            </a:pPr>
            <a:r>
              <a:rPr lang="pt-BR" sz="2400" dirty="0" smtClean="0">
                <a:solidFill>
                  <a:srgbClr val="1A495D"/>
                </a:solidFill>
                <a:latin typeface="+mj-lt"/>
                <a:ea typeface="Times New Roman" panose="02020603050405020304" pitchFamily="18" charset="0"/>
              </a:rPr>
              <a:t>Ministério da Ciência, Tecnologia, Inovações e Comunicações - MCTIC </a:t>
            </a:r>
          </a:p>
          <a:p>
            <a:pPr>
              <a:spcAft>
                <a:spcPts val="0"/>
              </a:spcAft>
            </a:pPr>
            <a:r>
              <a:rPr lang="pt-BR" sz="2800" b="1" kern="1200" dirty="0" smtClean="0">
                <a:solidFill>
                  <a:srgbClr val="1A495D"/>
                </a:solidFill>
                <a:latin typeface="+mj-lt"/>
                <a:ea typeface="Times New Roman" panose="02020603050405020304" pitchFamily="18" charset="0"/>
              </a:rPr>
              <a:t> </a:t>
            </a:r>
            <a:endParaRPr lang="pt-BR" sz="2800" b="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3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3025833" y="228601"/>
            <a:ext cx="9166168" cy="1032933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3600" b="1" kern="1200" dirty="0" smtClean="0">
                <a:solidFill>
                  <a:srgbClr val="1A495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irmala UI" panose="020B0502040204020203" pitchFamily="34" charset="0"/>
                <a:ea typeface="Times New Roman" panose="02020603050405020304" pitchFamily="18" charset="0"/>
              </a:rPr>
              <a:t>OBJETIVO 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aixa de Texto 15"/>
          <p:cNvSpPr txBox="1"/>
          <p:nvPr/>
        </p:nvSpPr>
        <p:spPr>
          <a:xfrm>
            <a:off x="3427701" y="1261534"/>
            <a:ext cx="8168553" cy="468837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pt-BR" sz="3600" b="1" dirty="0" smtClean="0">
                <a:solidFill>
                  <a:srgbClr val="1A495D"/>
                </a:solidFill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 </a:t>
            </a:r>
            <a:r>
              <a:rPr lang="pt-BR" sz="3600" b="1" dirty="0">
                <a:solidFill>
                  <a:srgbClr val="1A495D"/>
                </a:solidFill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conjunto de programas, ações e projetos prioritários de apoio à inovação, para o período de 2018/2022, que contribua para a superação dos desafios relacionados com a ampliação da capacidade de desenvolvimento tecnológico e inovação das empresas brasileiras.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600" b="1" dirty="0">
                <a:effectLst/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51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" y="228601"/>
            <a:ext cx="12192000" cy="1032933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3600" b="1" kern="1200" dirty="0" smtClean="0">
                <a:solidFill>
                  <a:srgbClr val="1A495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irmala UI" panose="020B0502040204020203" pitchFamily="34" charset="0"/>
                <a:ea typeface="Times New Roman" panose="02020603050405020304" pitchFamily="18" charset="0"/>
              </a:rPr>
              <a:t>DESAFIOS 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aixa de Texto 15"/>
          <p:cNvSpPr txBox="1"/>
          <p:nvPr/>
        </p:nvSpPr>
        <p:spPr>
          <a:xfrm>
            <a:off x="3163351" y="1984023"/>
            <a:ext cx="9164115" cy="24073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pt-BR" sz="3600" b="1" dirty="0" smtClean="0">
                <a:solidFill>
                  <a:srgbClr val="1A495D"/>
                </a:solidFill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Ampliação dos dispêndios empresariais em P,D&amp;I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600" b="1" dirty="0">
                <a:effectLst/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23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3127021" y="228601"/>
            <a:ext cx="9064979" cy="1032933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3600" b="1" kern="1200" dirty="0" smtClean="0">
                <a:solidFill>
                  <a:srgbClr val="1A495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irmala UI" panose="020B0502040204020203" pitchFamily="34" charset="0"/>
                <a:ea typeface="Times New Roman" panose="02020603050405020304" pitchFamily="18" charset="0"/>
              </a:rPr>
              <a:t>Dispêndios Brasileiros em P&amp;D  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9361" y="1261534"/>
            <a:ext cx="8552639" cy="442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12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3364824" y="222957"/>
            <a:ext cx="8238689" cy="793044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3600" b="1" kern="1200" dirty="0" smtClean="0">
                <a:solidFill>
                  <a:srgbClr val="1A495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irmala UI" panose="020B0502040204020203" pitchFamily="34" charset="0"/>
                <a:ea typeface="Times New Roman" panose="02020603050405020304" pitchFamily="18" charset="0"/>
              </a:rPr>
              <a:t>Dispêndios Nacionais em P&amp;D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4955" y="1272823"/>
            <a:ext cx="8374155" cy="450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41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" y="228601"/>
            <a:ext cx="12192000" cy="1032933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3600" b="1" kern="1200" dirty="0" smtClean="0">
                <a:solidFill>
                  <a:srgbClr val="1A495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irmala UI" panose="020B0502040204020203" pitchFamily="34" charset="0"/>
                <a:ea typeface="Times New Roman" panose="02020603050405020304" pitchFamily="18" charset="0"/>
              </a:rPr>
              <a:t>DESAFIOS 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aixa de Texto 15"/>
          <p:cNvSpPr txBox="1"/>
          <p:nvPr/>
        </p:nvSpPr>
        <p:spPr>
          <a:xfrm>
            <a:off x="3084328" y="1803401"/>
            <a:ext cx="9426633" cy="158326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3600" b="1" dirty="0" smtClean="0">
                <a:solidFill>
                  <a:srgbClr val="1A495D"/>
                </a:solidFill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Ampliação </a:t>
            </a:r>
            <a:r>
              <a:rPr lang="pt-BR" sz="3600" b="1" dirty="0" smtClean="0">
                <a:solidFill>
                  <a:srgbClr val="1A495D"/>
                </a:solidFill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quantidade de pesquisadores atuando nas empresas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600" b="1" dirty="0">
                <a:effectLst/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95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783644" y="-132644"/>
            <a:ext cx="12192000" cy="1032933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3600" b="1" kern="1200" dirty="0" smtClean="0">
                <a:solidFill>
                  <a:srgbClr val="1A495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irmala UI" panose="020B0502040204020203" pitchFamily="34" charset="0"/>
                <a:ea typeface="Times New Roman" panose="02020603050405020304" pitchFamily="18" charset="0"/>
              </a:rPr>
              <a:t>Pesquisadores de Países Selecionados 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5829" y="643467"/>
            <a:ext cx="8466482" cy="563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72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428978" y="22844"/>
            <a:ext cx="12192000" cy="708643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3600" b="1" kern="1200" dirty="0" smtClean="0">
                <a:solidFill>
                  <a:srgbClr val="1A495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irmala UI" panose="020B0502040204020203" pitchFamily="34" charset="0"/>
                <a:ea typeface="Times New Roman" panose="02020603050405020304" pitchFamily="18" charset="0"/>
              </a:rPr>
              <a:t>Distribuição de Pesquisadores de Países Selecionados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2444" y="731487"/>
            <a:ext cx="8150542" cy="5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9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1" y="228601"/>
            <a:ext cx="12192000" cy="1032933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3600" b="1" kern="1200" dirty="0" smtClean="0">
                <a:solidFill>
                  <a:srgbClr val="1A495D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Nirmala UI" panose="020B0502040204020203" pitchFamily="34" charset="0"/>
                <a:ea typeface="Times New Roman" panose="02020603050405020304" pitchFamily="18" charset="0"/>
              </a:rPr>
              <a:t>DESAFIOS </a:t>
            </a:r>
            <a:endParaRPr lang="pt-B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aixa de Texto 15"/>
          <p:cNvSpPr txBox="1"/>
          <p:nvPr/>
        </p:nvSpPr>
        <p:spPr>
          <a:xfrm>
            <a:off x="3422997" y="1882423"/>
            <a:ext cx="8340025" cy="228317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3600" b="1" dirty="0" smtClean="0">
                <a:solidFill>
                  <a:srgbClr val="1A495D"/>
                </a:solidFill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 Ampliação </a:t>
            </a:r>
            <a:r>
              <a:rPr lang="pt-BR" sz="3600" b="1" dirty="0" smtClean="0">
                <a:solidFill>
                  <a:srgbClr val="1A495D"/>
                </a:solidFill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universo de empresas inovadoras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600" b="1" dirty="0">
                <a:effectLst/>
                <a:latin typeface="Nirmala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41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246</Words>
  <Application>Microsoft Office PowerPoint</Application>
  <PresentationFormat>Widescreen</PresentationFormat>
  <Paragraphs>47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3" baseType="lpstr">
      <vt:lpstr>Arial</vt:lpstr>
      <vt:lpstr>Brush Script MT</vt:lpstr>
      <vt:lpstr>Calibri</vt:lpstr>
      <vt:lpstr>Calibri Light</vt:lpstr>
      <vt:lpstr>Nirmala UI</vt:lpstr>
      <vt:lpstr>Nirmala UI Semilight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Cristina Akemi Shimoda Uechi</dc:creator>
  <cp:lastModifiedBy>Jorge Mario Campagnolo</cp:lastModifiedBy>
  <cp:revision>13</cp:revision>
  <dcterms:created xsi:type="dcterms:W3CDTF">2018-12-11T14:27:49Z</dcterms:created>
  <dcterms:modified xsi:type="dcterms:W3CDTF">2018-12-13T12:57:07Z</dcterms:modified>
</cp:coreProperties>
</file>